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89" r:id="rId5"/>
    <p:sldId id="287" r:id="rId6"/>
    <p:sldId id="288" r:id="rId7"/>
    <p:sldId id="290" r:id="rId8"/>
    <p:sldId id="291" r:id="rId9"/>
    <p:sldId id="292" r:id="rId10"/>
    <p:sldId id="295" r:id="rId11"/>
    <p:sldId id="260" r:id="rId12"/>
    <p:sldId id="262" r:id="rId13"/>
    <p:sldId id="264" r:id="rId14"/>
    <p:sldId id="286" r:id="rId15"/>
    <p:sldId id="284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7" userDrawn="1">
          <p15:clr>
            <a:srgbClr val="A4A3A4"/>
          </p15:clr>
        </p15:guide>
        <p15:guide id="3" orient="horz" pos="157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賴玠淳" initials="賴玠淳" lastIdx="1" clrIdx="0">
    <p:extLst>
      <p:ext uri="{19B8F6BF-5375-455C-9EA6-DF929625EA0E}">
        <p15:presenceInfo xmlns:p15="http://schemas.microsoft.com/office/powerpoint/2012/main" userId="賴玠淳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CD"/>
    <a:srgbClr val="FF4747"/>
    <a:srgbClr val="1E1E1E"/>
    <a:srgbClr val="477DAF"/>
    <a:srgbClr val="262626"/>
    <a:srgbClr val="E97009"/>
    <a:srgbClr val="EFCD8F"/>
    <a:srgbClr val="EAEE90"/>
    <a:srgbClr val="B0EF8F"/>
    <a:srgbClr val="DBCB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>
        <p:guide pos="3817"/>
        <p:guide orient="horz" pos="15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D6B4-C8F0-4AE4-AA1C-0B3E7EB5DDCB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D414-8FA9-47E2-AC3D-678847F69E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02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D6B4-C8F0-4AE4-AA1C-0B3E7EB5DDCB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D414-8FA9-47E2-AC3D-678847F69E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769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D6B4-C8F0-4AE4-AA1C-0B3E7EB5DDCB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D414-8FA9-47E2-AC3D-678847F69E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436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D6B4-C8F0-4AE4-AA1C-0B3E7EB5DDCB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D414-8FA9-47E2-AC3D-678847F69E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500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D6B4-C8F0-4AE4-AA1C-0B3E7EB5DDCB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D414-8FA9-47E2-AC3D-678847F69E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674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D6B4-C8F0-4AE4-AA1C-0B3E7EB5DDCB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D414-8FA9-47E2-AC3D-678847F69E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670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D6B4-C8F0-4AE4-AA1C-0B3E7EB5DDCB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D414-8FA9-47E2-AC3D-678847F69E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185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D6B4-C8F0-4AE4-AA1C-0B3E7EB5DDCB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D414-8FA9-47E2-AC3D-678847F69E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928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D6B4-C8F0-4AE4-AA1C-0B3E7EB5DDCB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D414-8FA9-47E2-AC3D-678847F69E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584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D6B4-C8F0-4AE4-AA1C-0B3E7EB5DDCB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D414-8FA9-47E2-AC3D-678847F69E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341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D6B4-C8F0-4AE4-AA1C-0B3E7EB5DDCB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CD414-8FA9-47E2-AC3D-678847F69E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0635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5D6B4-C8F0-4AE4-AA1C-0B3E7EB5DDCB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CD414-8FA9-47E2-AC3D-678847F69E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900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pe26VD2f7vU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3024310" y="2030422"/>
            <a:ext cx="65459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Food Diary</a:t>
            </a:r>
            <a:endParaRPr lang="zh-TW" altLang="en-US" sz="9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直角三角形 33"/>
          <p:cNvSpPr>
            <a:spLocks noChangeAspect="1"/>
          </p:cNvSpPr>
          <p:nvPr/>
        </p:nvSpPr>
        <p:spPr>
          <a:xfrm rot="16200000" flipH="1">
            <a:off x="182982" y="170698"/>
            <a:ext cx="900000" cy="900000"/>
          </a:xfrm>
          <a:prstGeom prst="rtTriangle">
            <a:avLst/>
          </a:prstGeom>
          <a:solidFill>
            <a:srgbClr val="2196F3"/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直角三角形 41"/>
          <p:cNvSpPr>
            <a:spLocks noChangeAspect="1"/>
          </p:cNvSpPr>
          <p:nvPr/>
        </p:nvSpPr>
        <p:spPr>
          <a:xfrm rot="5400000" flipH="1">
            <a:off x="179443" y="170698"/>
            <a:ext cx="900000" cy="900000"/>
          </a:xfrm>
          <a:prstGeom prst="rtTriangle">
            <a:avLst/>
          </a:prstGeom>
          <a:solidFill>
            <a:srgbClr val="607D8B"/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直角三角形 42"/>
          <p:cNvSpPr>
            <a:spLocks noChangeAspect="1"/>
          </p:cNvSpPr>
          <p:nvPr/>
        </p:nvSpPr>
        <p:spPr>
          <a:xfrm rot="5400000" flipH="1">
            <a:off x="1088193" y="171858"/>
            <a:ext cx="900000" cy="900000"/>
          </a:xfrm>
          <a:prstGeom prst="rtTriangle">
            <a:avLst/>
          </a:prstGeom>
          <a:solidFill>
            <a:srgbClr val="607D8B"/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直角三角形 43"/>
          <p:cNvSpPr>
            <a:spLocks noChangeAspect="1"/>
          </p:cNvSpPr>
          <p:nvPr/>
        </p:nvSpPr>
        <p:spPr>
          <a:xfrm rot="16200000" flipH="1">
            <a:off x="1088193" y="170549"/>
            <a:ext cx="900000" cy="900000"/>
          </a:xfrm>
          <a:prstGeom prst="rtTriangle">
            <a:avLst/>
          </a:prstGeom>
          <a:solidFill>
            <a:srgbClr val="F5F5F5"/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直角三角形 44"/>
          <p:cNvSpPr>
            <a:spLocks noChangeAspect="1"/>
          </p:cNvSpPr>
          <p:nvPr/>
        </p:nvSpPr>
        <p:spPr>
          <a:xfrm rot="5400000" flipH="1">
            <a:off x="181978" y="1064904"/>
            <a:ext cx="900000" cy="900000"/>
          </a:xfrm>
          <a:prstGeom prst="rtTriangle">
            <a:avLst/>
          </a:prstGeom>
          <a:solidFill>
            <a:srgbClr val="F5F5F5"/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直角三角形 45"/>
          <p:cNvSpPr>
            <a:spLocks noChangeAspect="1"/>
          </p:cNvSpPr>
          <p:nvPr/>
        </p:nvSpPr>
        <p:spPr>
          <a:xfrm rot="16200000" flipH="1">
            <a:off x="182981" y="1072007"/>
            <a:ext cx="900000" cy="900000"/>
          </a:xfrm>
          <a:prstGeom prst="rtTriangle">
            <a:avLst/>
          </a:prstGeom>
          <a:solidFill>
            <a:srgbClr val="2196F3"/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直角三角形 46"/>
          <p:cNvSpPr>
            <a:spLocks noChangeAspect="1"/>
          </p:cNvSpPr>
          <p:nvPr/>
        </p:nvSpPr>
        <p:spPr>
          <a:xfrm rot="10800000" flipH="1">
            <a:off x="177648" y="1967123"/>
            <a:ext cx="900000" cy="900000"/>
          </a:xfrm>
          <a:prstGeom prst="rtTriangle">
            <a:avLst/>
          </a:prstGeom>
          <a:solidFill>
            <a:srgbClr val="607D8B"/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直角三角形 52"/>
          <p:cNvSpPr>
            <a:spLocks noChangeAspect="1"/>
          </p:cNvSpPr>
          <p:nvPr/>
        </p:nvSpPr>
        <p:spPr>
          <a:xfrm rot="10800000" flipH="1">
            <a:off x="1996943" y="178261"/>
            <a:ext cx="900000" cy="900000"/>
          </a:xfrm>
          <a:prstGeom prst="rtTriangle">
            <a:avLst/>
          </a:prstGeom>
          <a:solidFill>
            <a:srgbClr val="2196F3"/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6871308" y="4732114"/>
            <a:ext cx="4138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組別 </a:t>
            </a:r>
            <a:r>
              <a:rPr lang="en-US" altLang="zh-TW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 </a:t>
            </a:r>
            <a:r>
              <a:rPr lang="en-US" altLang="zh-TW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吳庭愷、</a:t>
            </a:r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陳虹君</a:t>
            </a:r>
            <a:endParaRPr lang="en-US" altLang="zh-TW" sz="3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274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1238840" y="160572"/>
            <a:ext cx="3316037" cy="1000126"/>
            <a:chOff x="1238840" y="160572"/>
            <a:chExt cx="3316037" cy="1000126"/>
          </a:xfrm>
        </p:grpSpPr>
        <p:sp>
          <p:nvSpPr>
            <p:cNvPr id="2" name="文字方塊 1"/>
            <p:cNvSpPr txBox="1"/>
            <p:nvPr/>
          </p:nvSpPr>
          <p:spPr>
            <a:xfrm>
              <a:off x="1292445" y="160572"/>
              <a:ext cx="3262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特色與優點</a:t>
              </a:r>
              <a:endPara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238840" y="1061029"/>
              <a:ext cx="2880000" cy="3875"/>
            </a:xfrm>
            <a:prstGeom prst="line">
              <a:avLst/>
            </a:prstGeom>
            <a:ln w="381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/>
            <p:cNvSpPr>
              <a:spLocks noChangeAspect="1"/>
            </p:cNvSpPr>
            <p:nvPr/>
          </p:nvSpPr>
          <p:spPr>
            <a:xfrm>
              <a:off x="4067198" y="980698"/>
              <a:ext cx="180000" cy="180000"/>
            </a:xfrm>
            <a:prstGeom prst="ellipse">
              <a:avLst/>
            </a:prstGeom>
            <a:solidFill>
              <a:srgbClr val="F5F5F5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626685" y="1302534"/>
            <a:ext cx="8110915" cy="647857"/>
            <a:chOff x="917249" y="580639"/>
            <a:chExt cx="5042606" cy="2554013"/>
          </a:xfrm>
        </p:grpSpPr>
        <p:grpSp>
          <p:nvGrpSpPr>
            <p:cNvPr id="3" name="群組 2"/>
            <p:cNvGrpSpPr/>
            <p:nvPr/>
          </p:nvGrpSpPr>
          <p:grpSpPr>
            <a:xfrm>
              <a:off x="917249" y="580639"/>
              <a:ext cx="5042606" cy="2305329"/>
              <a:chOff x="926068" y="611014"/>
              <a:chExt cx="5042606" cy="2305329"/>
            </a:xfrm>
          </p:grpSpPr>
          <p:sp>
            <p:nvSpPr>
              <p:cNvPr id="28" name="文字方塊 27"/>
              <p:cNvSpPr txBox="1"/>
              <p:nvPr/>
            </p:nvSpPr>
            <p:spPr>
              <a:xfrm>
                <a:off x="1238841" y="1486243"/>
                <a:ext cx="1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TW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926068" y="611014"/>
                <a:ext cx="5042606" cy="2305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TW" altLang="en-US" sz="3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可查看每個</a:t>
                </a:r>
                <a:r>
                  <a:rPr lang="zh-TW" altLang="en-US" sz="3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群組的每位成員之相關資料</a:t>
                </a:r>
                <a:endParaRPr lang="en-US" altLang="zh-TW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7" name="文字方塊 6"/>
            <p:cNvSpPr txBox="1"/>
            <p:nvPr/>
          </p:nvSpPr>
          <p:spPr>
            <a:xfrm>
              <a:off x="2923661" y="145586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277067" y="2549877"/>
              <a:ext cx="46345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4004" b="22142"/>
          <a:stretch/>
        </p:blipFill>
        <p:spPr>
          <a:xfrm>
            <a:off x="959050" y="2079565"/>
            <a:ext cx="5109241" cy="3900091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6220238" y="2370528"/>
            <a:ext cx="2517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&lt;-</a:t>
            </a: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群組名稱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206836" y="3106089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&lt;-</a:t>
            </a: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群組成員人數</a:t>
            </a:r>
            <a:endParaRPr lang="en-US" altLang="zh-TW" sz="3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206836" y="3803562"/>
            <a:ext cx="3177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&lt;-</a:t>
            </a: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群組成員列表及    </a:t>
            </a:r>
            <a:endParaRPr lang="en-US" altLang="zh-TW" sz="28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每位成員的資料</a:t>
            </a:r>
            <a:endParaRPr lang="en-US" altLang="zh-TW" sz="3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0253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1238840" y="160572"/>
            <a:ext cx="3316037" cy="1000126"/>
            <a:chOff x="1238840" y="160572"/>
            <a:chExt cx="3316037" cy="1000126"/>
          </a:xfrm>
        </p:grpSpPr>
        <p:sp>
          <p:nvSpPr>
            <p:cNvPr id="2" name="文字方塊 1"/>
            <p:cNvSpPr txBox="1"/>
            <p:nvPr/>
          </p:nvSpPr>
          <p:spPr>
            <a:xfrm>
              <a:off x="1292445" y="160572"/>
              <a:ext cx="3262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特色與優點</a:t>
              </a:r>
              <a:endPara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238840" y="1061029"/>
              <a:ext cx="2880000" cy="3875"/>
            </a:xfrm>
            <a:prstGeom prst="line">
              <a:avLst/>
            </a:prstGeom>
            <a:ln w="381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/>
            <p:cNvSpPr>
              <a:spLocks noChangeAspect="1"/>
            </p:cNvSpPr>
            <p:nvPr/>
          </p:nvSpPr>
          <p:spPr>
            <a:xfrm>
              <a:off x="4067198" y="980698"/>
              <a:ext cx="180000" cy="180000"/>
            </a:xfrm>
            <a:prstGeom prst="ellipse">
              <a:avLst/>
            </a:prstGeom>
            <a:solidFill>
              <a:srgbClr val="F5F5F5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318829" y="1500803"/>
            <a:ext cx="6868033" cy="2355744"/>
            <a:chOff x="682872" y="778908"/>
            <a:chExt cx="5228769" cy="2355744"/>
          </a:xfrm>
        </p:grpSpPr>
        <p:grpSp>
          <p:nvGrpSpPr>
            <p:cNvPr id="3" name="群組 2"/>
            <p:cNvGrpSpPr/>
            <p:nvPr/>
          </p:nvGrpSpPr>
          <p:grpSpPr>
            <a:xfrm>
              <a:off x="682872" y="778908"/>
              <a:ext cx="3913078" cy="1446550"/>
              <a:chOff x="691691" y="809283"/>
              <a:chExt cx="3913078" cy="1446550"/>
            </a:xfrm>
          </p:grpSpPr>
          <p:sp>
            <p:nvSpPr>
              <p:cNvPr id="28" name="文字方塊 27"/>
              <p:cNvSpPr txBox="1"/>
              <p:nvPr/>
            </p:nvSpPr>
            <p:spPr>
              <a:xfrm>
                <a:off x="1238841" y="1486243"/>
                <a:ext cx="1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TW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691691" y="809283"/>
                <a:ext cx="3913078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TW" altLang="en-US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提供</a:t>
                </a:r>
                <a:r>
                  <a:rPr lang="zh-TW" altLang="en-US" sz="28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搜查店家的</a:t>
                </a:r>
                <a:r>
                  <a:rPr lang="zh-TW" altLang="en-US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功能</a:t>
                </a:r>
                <a:endParaRPr lang="en-US" altLang="zh-TW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</a:t>
                </a:r>
                <a:r>
                  <a:rPr lang="en-US" altLang="zh-TW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關鍵字</a:t>
                </a:r>
                <a:r>
                  <a:rPr lang="zh-TW" altLang="en-US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搜尋並提供店家資訊</a:t>
                </a:r>
                <a:r>
                  <a:rPr lang="en-US" altLang="zh-TW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en-US" altLang="zh-TW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TW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7" name="文字方塊 6"/>
            <p:cNvSpPr txBox="1"/>
            <p:nvPr/>
          </p:nvSpPr>
          <p:spPr>
            <a:xfrm>
              <a:off x="2923661" y="145586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277067" y="2549877"/>
              <a:ext cx="46345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6" y="2562320"/>
            <a:ext cx="4843130" cy="3345913"/>
          </a:xfrm>
          <a:prstGeom prst="rect">
            <a:avLst/>
          </a:prstGeom>
        </p:spPr>
      </p:pic>
      <p:grpSp>
        <p:nvGrpSpPr>
          <p:cNvPr id="43" name="群組 42"/>
          <p:cNvGrpSpPr/>
          <p:nvPr/>
        </p:nvGrpSpPr>
        <p:grpSpPr>
          <a:xfrm>
            <a:off x="5612546" y="1397102"/>
            <a:ext cx="7316393" cy="2474670"/>
            <a:chOff x="341527" y="659982"/>
            <a:chExt cx="5570114" cy="2474670"/>
          </a:xfrm>
        </p:grpSpPr>
        <p:grpSp>
          <p:nvGrpSpPr>
            <p:cNvPr id="44" name="群組 43"/>
            <p:cNvGrpSpPr/>
            <p:nvPr/>
          </p:nvGrpSpPr>
          <p:grpSpPr>
            <a:xfrm>
              <a:off x="341527" y="659982"/>
              <a:ext cx="5042607" cy="1380661"/>
              <a:chOff x="350346" y="690357"/>
              <a:chExt cx="5042607" cy="1380661"/>
            </a:xfrm>
          </p:grpSpPr>
          <p:sp>
            <p:nvSpPr>
              <p:cNvPr id="59" name="文字方塊 58"/>
              <p:cNvSpPr txBox="1"/>
              <p:nvPr/>
            </p:nvSpPr>
            <p:spPr>
              <a:xfrm>
                <a:off x="1238841" y="1486243"/>
                <a:ext cx="1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TW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350346" y="690357"/>
                <a:ext cx="504260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TW" altLang="en-US" sz="3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隨機挑選</a:t>
                </a:r>
                <a:r>
                  <a:rPr lang="zh-TW" altLang="en-US" sz="3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餐廳</a:t>
                </a:r>
                <a:endParaRPr lang="en-US" altLang="zh-TW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3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</a:t>
                </a:r>
                <a:r>
                  <a:rPr lang="en-US" altLang="zh-TW" sz="3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3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提供</a:t>
                </a:r>
                <a:r>
                  <a:rPr lang="zh-TW" altLang="en-US" sz="3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地圖及餐點圖片</a:t>
                </a:r>
                <a:r>
                  <a:rPr lang="en-US" altLang="zh-TW" sz="3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en-US" altLang="zh-TW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53" name="文字方塊 52"/>
            <p:cNvSpPr txBox="1"/>
            <p:nvPr/>
          </p:nvSpPr>
          <p:spPr>
            <a:xfrm>
              <a:off x="2923661" y="145586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277067" y="2549877"/>
              <a:ext cx="46345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958" y="2751904"/>
            <a:ext cx="6292885" cy="296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14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1238840" y="134238"/>
            <a:ext cx="3008358" cy="1026460"/>
            <a:chOff x="1238840" y="134238"/>
            <a:chExt cx="3008358" cy="1026460"/>
          </a:xfrm>
        </p:grpSpPr>
        <p:sp>
          <p:nvSpPr>
            <p:cNvPr id="2" name="文字方塊 1"/>
            <p:cNvSpPr txBox="1"/>
            <p:nvPr/>
          </p:nvSpPr>
          <p:spPr>
            <a:xfrm>
              <a:off x="1238840" y="134238"/>
              <a:ext cx="27544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</a:t>
              </a:r>
              <a:r>
                <a:rPr lang="zh-TW" altLang="en-US" sz="4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技術</a:t>
              </a:r>
              <a:endPara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238840" y="1061029"/>
              <a:ext cx="2880000" cy="3875"/>
            </a:xfrm>
            <a:prstGeom prst="line">
              <a:avLst/>
            </a:prstGeom>
            <a:ln w="381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/>
            <p:cNvSpPr>
              <a:spLocks noChangeAspect="1"/>
            </p:cNvSpPr>
            <p:nvPr/>
          </p:nvSpPr>
          <p:spPr>
            <a:xfrm>
              <a:off x="4067198" y="980698"/>
              <a:ext cx="180000" cy="180000"/>
            </a:xfrm>
            <a:prstGeom prst="ellipse">
              <a:avLst/>
            </a:prstGeom>
            <a:solidFill>
              <a:srgbClr val="F5F5F5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1417147" y="1368303"/>
            <a:ext cx="10164050" cy="4333963"/>
            <a:chOff x="1382694" y="1455868"/>
            <a:chExt cx="10164050" cy="1709201"/>
          </a:xfrm>
        </p:grpSpPr>
        <p:grpSp>
          <p:nvGrpSpPr>
            <p:cNvPr id="62" name="群組 61"/>
            <p:cNvGrpSpPr/>
            <p:nvPr/>
          </p:nvGrpSpPr>
          <p:grpSpPr>
            <a:xfrm>
              <a:off x="7342195" y="2137920"/>
              <a:ext cx="4204549" cy="839679"/>
              <a:chOff x="7351014" y="2168295"/>
              <a:chExt cx="4204549" cy="839679"/>
            </a:xfrm>
          </p:grpSpPr>
          <p:sp>
            <p:nvSpPr>
              <p:cNvPr id="69" name="文字方塊 68"/>
              <p:cNvSpPr txBox="1"/>
              <p:nvPr/>
            </p:nvSpPr>
            <p:spPr>
              <a:xfrm>
                <a:off x="7383744" y="2423199"/>
                <a:ext cx="37978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sz="3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MySQL </a:t>
                </a:r>
                <a:r>
                  <a:rPr lang="zh-TW" altLang="en-US" sz="3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資料庫</a:t>
                </a:r>
                <a:endParaRPr lang="en-US" altLang="zh-TW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3" name="文字方塊 72"/>
              <p:cNvSpPr txBox="1"/>
              <p:nvPr/>
            </p:nvSpPr>
            <p:spPr>
              <a:xfrm>
                <a:off x="7351014" y="2168295"/>
                <a:ext cx="4204549" cy="397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sz="3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Fetch (Web JSON) </a:t>
                </a:r>
              </a:p>
            </p:txBody>
          </p:sp>
        </p:grpSp>
        <p:sp>
          <p:nvSpPr>
            <p:cNvPr id="64" name="文字方塊 63"/>
            <p:cNvSpPr txBox="1"/>
            <p:nvPr/>
          </p:nvSpPr>
          <p:spPr>
            <a:xfrm>
              <a:off x="2923661" y="145586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382694" y="2580294"/>
              <a:ext cx="37978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TW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Google API Map</a:t>
              </a:r>
            </a:p>
          </p:txBody>
        </p:sp>
      </p:grpSp>
      <p:sp>
        <p:nvSpPr>
          <p:cNvPr id="82" name="文字方塊 81"/>
          <p:cNvSpPr txBox="1"/>
          <p:nvPr/>
        </p:nvSpPr>
        <p:spPr>
          <a:xfrm>
            <a:off x="7409378" y="242145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php</a:t>
            </a:r>
            <a:endParaRPr lang="en-US" altLang="zh-TW" sz="3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1432429" y="2516164"/>
            <a:ext cx="267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HTML5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8" y="5839325"/>
            <a:ext cx="925501" cy="92550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65" y="5663543"/>
            <a:ext cx="2146435" cy="127107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92" y="5886797"/>
            <a:ext cx="769295" cy="769295"/>
          </a:xfrm>
          <a:prstGeom prst="rect">
            <a:avLst/>
          </a:prstGeom>
        </p:spPr>
      </p:pic>
      <p:sp>
        <p:nvSpPr>
          <p:cNvPr id="89" name="文字方塊 88"/>
          <p:cNvSpPr txBox="1"/>
          <p:nvPr/>
        </p:nvSpPr>
        <p:spPr>
          <a:xfrm>
            <a:off x="7409378" y="4374018"/>
            <a:ext cx="2642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 </a:t>
            </a:r>
          </a:p>
        </p:txBody>
      </p:sp>
      <p:grpSp>
        <p:nvGrpSpPr>
          <p:cNvPr id="90" name="群組 89"/>
          <p:cNvGrpSpPr/>
          <p:nvPr/>
        </p:nvGrpSpPr>
        <p:grpSpPr>
          <a:xfrm>
            <a:off x="1249554" y="1666231"/>
            <a:ext cx="10331643" cy="3697349"/>
            <a:chOff x="525894" y="2202472"/>
            <a:chExt cx="6631499" cy="2887579"/>
          </a:xfrm>
        </p:grpSpPr>
        <p:sp>
          <p:nvSpPr>
            <p:cNvPr id="91" name="矩形 90"/>
            <p:cNvSpPr/>
            <p:nvPr/>
          </p:nvSpPr>
          <p:spPr>
            <a:xfrm>
              <a:off x="525894" y="2202472"/>
              <a:ext cx="2765812" cy="2887579"/>
            </a:xfrm>
            <a:prstGeom prst="rect">
              <a:avLst/>
            </a:prstGeom>
            <a:noFill/>
            <a:ln w="381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 93"/>
            <p:cNvSpPr/>
            <p:nvPr/>
          </p:nvSpPr>
          <p:spPr>
            <a:xfrm>
              <a:off x="4373857" y="2202472"/>
              <a:ext cx="2783536" cy="2887579"/>
            </a:xfrm>
            <a:prstGeom prst="rect">
              <a:avLst/>
            </a:prstGeom>
            <a:noFill/>
            <a:ln w="38100">
              <a:solidFill>
                <a:srgbClr val="FFCD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525894" y="2215828"/>
              <a:ext cx="2765812" cy="5449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基本技術</a:t>
              </a:r>
            </a:p>
          </p:txBody>
        </p:sp>
        <p:sp>
          <p:nvSpPr>
            <p:cNvPr id="98" name="矩形 97"/>
            <p:cNvSpPr/>
            <p:nvPr/>
          </p:nvSpPr>
          <p:spPr>
            <a:xfrm>
              <a:off x="4373857" y="2215828"/>
              <a:ext cx="2765812" cy="544909"/>
            </a:xfrm>
            <a:prstGeom prst="rect">
              <a:avLst/>
            </a:prstGeom>
            <a:solidFill>
              <a:srgbClr val="FFCDCD"/>
            </a:solidFill>
            <a:ln>
              <a:solidFill>
                <a:srgbClr val="FFCD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進階技術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662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1238840" y="181259"/>
            <a:ext cx="4695843" cy="979439"/>
            <a:chOff x="1238840" y="181259"/>
            <a:chExt cx="4695843" cy="979439"/>
          </a:xfrm>
        </p:grpSpPr>
        <p:sp>
          <p:nvSpPr>
            <p:cNvPr id="2" name="文字方塊 1"/>
            <p:cNvSpPr txBox="1"/>
            <p:nvPr/>
          </p:nvSpPr>
          <p:spPr>
            <a:xfrm>
              <a:off x="2023415" y="181259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分工表</a:t>
              </a:r>
              <a:endPara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238840" y="1061029"/>
              <a:ext cx="4680000" cy="3875"/>
            </a:xfrm>
            <a:prstGeom prst="line">
              <a:avLst/>
            </a:prstGeom>
            <a:ln w="381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/>
            <p:cNvSpPr>
              <a:spLocks noChangeAspect="1"/>
            </p:cNvSpPr>
            <p:nvPr/>
          </p:nvSpPr>
          <p:spPr>
            <a:xfrm>
              <a:off x="5754683" y="980698"/>
              <a:ext cx="180000" cy="180000"/>
            </a:xfrm>
            <a:prstGeom prst="ellipse">
              <a:avLst/>
            </a:prstGeom>
            <a:solidFill>
              <a:srgbClr val="F5F5F5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2208312" y="2026980"/>
            <a:ext cx="7452741" cy="4486145"/>
            <a:chOff x="1462906" y="2202472"/>
            <a:chExt cx="3760143" cy="3485946"/>
          </a:xfrm>
        </p:grpSpPr>
        <p:sp>
          <p:nvSpPr>
            <p:cNvPr id="66" name="矩形 65"/>
            <p:cNvSpPr/>
            <p:nvPr/>
          </p:nvSpPr>
          <p:spPr>
            <a:xfrm>
              <a:off x="1462906" y="2202472"/>
              <a:ext cx="1828800" cy="2887579"/>
            </a:xfrm>
            <a:prstGeom prst="rect">
              <a:avLst/>
            </a:prstGeom>
            <a:noFill/>
            <a:ln w="381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3394249" y="2202472"/>
              <a:ext cx="1828800" cy="2887579"/>
            </a:xfrm>
            <a:prstGeom prst="rect">
              <a:avLst/>
            </a:prstGeom>
            <a:noFill/>
            <a:ln w="381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462906" y="2215828"/>
              <a:ext cx="1828800" cy="5449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吳庭愷</a:t>
              </a:r>
            </a:p>
          </p:txBody>
        </p:sp>
        <p:sp>
          <p:nvSpPr>
            <p:cNvPr id="74" name="矩形 73"/>
            <p:cNvSpPr/>
            <p:nvPr/>
          </p:nvSpPr>
          <p:spPr>
            <a:xfrm>
              <a:off x="3394249" y="2217603"/>
              <a:ext cx="1828800" cy="5449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陳虹君</a:t>
              </a:r>
              <a:endPara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0" name="文字方塊 79"/>
            <p:cNvSpPr txBox="1"/>
            <p:nvPr/>
          </p:nvSpPr>
          <p:spPr>
            <a:xfrm>
              <a:off x="1462907" y="3024832"/>
              <a:ext cx="1828800" cy="2415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網頁</a:t>
              </a:r>
              <a:r>
                <a:rPr lang="zh-TW" altLang="en-US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製作</a:t>
              </a:r>
              <a:endPara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登入撰寫</a:t>
              </a:r>
              <a:endPara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PPT </a:t>
              </a:r>
              <a:r>
                <a:rPr lang="zh-TW" altLang="en-US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製作</a:t>
              </a:r>
              <a:endPara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上台報告</a:t>
              </a:r>
              <a:endPara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3374442" y="3033777"/>
              <a:ext cx="1751481" cy="2654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</a:t>
              </a:r>
              <a:r>
                <a:rPr lang="en-US" altLang="zh-TW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UI</a:t>
              </a:r>
              <a:r>
                <a:rPr lang="zh-TW" altLang="en-US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編輯</a:t>
              </a:r>
              <a:endPara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DEMO</a:t>
              </a:r>
              <a:r>
                <a:rPr lang="zh-TW" altLang="en-US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影片</a:t>
              </a:r>
              <a:endPara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後端製作</a:t>
              </a:r>
              <a:endPara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</a:t>
              </a:r>
              <a:r>
                <a:rPr lang="zh-TW" altLang="en-US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撰寫</a:t>
              </a:r>
              <a:endPara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網頁製作</a:t>
              </a:r>
              <a:endPara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整合</a:t>
              </a:r>
              <a:endPara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zh-TW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2433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1238840" y="181259"/>
            <a:ext cx="4695843" cy="979439"/>
            <a:chOff x="1238840" y="181259"/>
            <a:chExt cx="4695843" cy="979439"/>
          </a:xfrm>
        </p:grpSpPr>
        <p:sp>
          <p:nvSpPr>
            <p:cNvPr id="2" name="文字方塊 1"/>
            <p:cNvSpPr txBox="1"/>
            <p:nvPr/>
          </p:nvSpPr>
          <p:spPr>
            <a:xfrm>
              <a:off x="2023415" y="181259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作品展示</a:t>
              </a:r>
              <a:endPara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238840" y="1061029"/>
              <a:ext cx="4680000" cy="3875"/>
            </a:xfrm>
            <a:prstGeom prst="line">
              <a:avLst/>
            </a:prstGeom>
            <a:ln w="381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/>
            <p:cNvSpPr>
              <a:spLocks noChangeAspect="1"/>
            </p:cNvSpPr>
            <p:nvPr/>
          </p:nvSpPr>
          <p:spPr>
            <a:xfrm>
              <a:off x="5754683" y="980698"/>
              <a:ext cx="180000" cy="180000"/>
            </a:xfrm>
            <a:prstGeom prst="ellipse">
              <a:avLst/>
            </a:prstGeom>
            <a:solidFill>
              <a:srgbClr val="F5F5F5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文字方塊 5"/>
          <p:cNvSpPr txBox="1"/>
          <p:nvPr/>
        </p:nvSpPr>
        <p:spPr>
          <a:xfrm>
            <a:off x="880301" y="2096183"/>
            <a:ext cx="662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3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959961" y="2388570"/>
            <a:ext cx="7589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 smtClean="0">
                <a:solidFill>
                  <a:schemeClr val="bg1"/>
                </a:solidFill>
                <a:hlinkClick r:id="rId2"/>
              </a:rPr>
              <a:t>DEMO</a:t>
            </a:r>
            <a:r>
              <a:rPr lang="zh-TW" altLang="en-US" sz="5400" dirty="0" smtClean="0">
                <a:solidFill>
                  <a:schemeClr val="bg1"/>
                </a:solidFill>
                <a:hlinkClick r:id="rId2"/>
              </a:rPr>
              <a:t> 影片</a:t>
            </a:r>
            <a:endParaRPr lang="zh-TW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206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3141540" y="2628059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謝謝觀賞</a:t>
            </a:r>
          </a:p>
        </p:txBody>
      </p:sp>
    </p:spTree>
    <p:extLst>
      <p:ext uri="{BB962C8B-B14F-4D97-AF65-F5344CB8AC3E}">
        <p14:creationId xmlns:p14="http://schemas.microsoft.com/office/powerpoint/2010/main" val="1018654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1287343" y="414456"/>
            <a:ext cx="3690000" cy="970832"/>
            <a:chOff x="1238840" y="189866"/>
            <a:chExt cx="3690000" cy="970832"/>
          </a:xfrm>
        </p:grpSpPr>
        <p:sp>
          <p:nvSpPr>
            <p:cNvPr id="2" name="文字方塊 1"/>
            <p:cNvSpPr txBox="1"/>
            <p:nvPr/>
          </p:nvSpPr>
          <p:spPr>
            <a:xfrm>
              <a:off x="1238840" y="18986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網站主題</a:t>
              </a:r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238840" y="1061029"/>
              <a:ext cx="3600000" cy="3875"/>
            </a:xfrm>
            <a:prstGeom prst="line">
              <a:avLst/>
            </a:prstGeom>
            <a:ln w="381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/>
            <p:cNvSpPr>
              <a:spLocks noChangeAspect="1"/>
            </p:cNvSpPr>
            <p:nvPr/>
          </p:nvSpPr>
          <p:spPr>
            <a:xfrm>
              <a:off x="4748840" y="980698"/>
              <a:ext cx="180000" cy="180000"/>
            </a:xfrm>
            <a:prstGeom prst="ellipse">
              <a:avLst/>
            </a:prstGeom>
            <a:solidFill>
              <a:srgbClr val="F5F5F5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980222" y="1851962"/>
            <a:ext cx="1034356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在生活</a:t>
            </a:r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中，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在享用到美食時，</a:t>
            </a:r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想要記錄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下地址、名字、卡洛</a:t>
            </a:r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里，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甚至在吃完飯後</a:t>
            </a:r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想將食物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紀錄下來，後來卻忘記紀錄，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所以我們的</a:t>
            </a:r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主題是</a:t>
            </a:r>
            <a:r>
              <a:rPr lang="zh-TW" altLang="en-US" sz="4400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en-US" altLang="zh-TW" sz="4400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Food Diary</a:t>
            </a:r>
            <a:r>
              <a:rPr lang="zh-TW" altLang="en-US" sz="4400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，</a:t>
            </a:r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希望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可以藉此來讓使用者可以更加</a:t>
            </a:r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方便管理</a:t>
            </a:r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生活，也提供美食清單及選擇器幫助了解店家及決定餐點。</a:t>
            </a:r>
            <a:endParaRPr lang="en-US" altLang="zh-TW" sz="36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289" y="4879992"/>
            <a:ext cx="1546111" cy="154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2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1185574" y="175860"/>
            <a:ext cx="3008358" cy="984838"/>
            <a:chOff x="1238840" y="175860"/>
            <a:chExt cx="3008358" cy="984838"/>
          </a:xfrm>
        </p:grpSpPr>
        <p:sp>
          <p:nvSpPr>
            <p:cNvPr id="2" name="文字方塊 1"/>
            <p:cNvSpPr txBox="1"/>
            <p:nvPr/>
          </p:nvSpPr>
          <p:spPr>
            <a:xfrm>
              <a:off x="1428152" y="175860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網站架構</a:t>
              </a:r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238840" y="1061029"/>
              <a:ext cx="2880000" cy="3875"/>
            </a:xfrm>
            <a:prstGeom prst="line">
              <a:avLst/>
            </a:prstGeom>
            <a:ln w="381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/>
            <p:cNvSpPr>
              <a:spLocks noChangeAspect="1"/>
            </p:cNvSpPr>
            <p:nvPr/>
          </p:nvSpPr>
          <p:spPr>
            <a:xfrm>
              <a:off x="4067198" y="980698"/>
              <a:ext cx="180000" cy="180000"/>
            </a:xfrm>
            <a:prstGeom prst="ellipse">
              <a:avLst/>
            </a:prstGeom>
            <a:solidFill>
              <a:srgbClr val="F5F5F5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822109" y="1565189"/>
            <a:ext cx="10872585" cy="4947905"/>
            <a:chOff x="-3070032" y="1799866"/>
            <a:chExt cx="4955204" cy="1808788"/>
          </a:xfrm>
        </p:grpSpPr>
        <p:sp>
          <p:nvSpPr>
            <p:cNvPr id="28" name="文字方塊 27"/>
            <p:cNvSpPr txBox="1"/>
            <p:nvPr/>
          </p:nvSpPr>
          <p:spPr>
            <a:xfrm>
              <a:off x="-3070032" y="2376998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1238841" y="3023879"/>
              <a:ext cx="6463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zh-TW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-2980235" y="1799866"/>
              <a:ext cx="6463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zh-TW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19" y="1478459"/>
            <a:ext cx="9845893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77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1238840" y="160572"/>
            <a:ext cx="3316037" cy="1000126"/>
            <a:chOff x="1238840" y="160572"/>
            <a:chExt cx="3316037" cy="1000126"/>
          </a:xfrm>
        </p:grpSpPr>
        <p:sp>
          <p:nvSpPr>
            <p:cNvPr id="2" name="文字方塊 1"/>
            <p:cNvSpPr txBox="1"/>
            <p:nvPr/>
          </p:nvSpPr>
          <p:spPr>
            <a:xfrm>
              <a:off x="1292445" y="160572"/>
              <a:ext cx="3262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特色與優點</a:t>
              </a:r>
              <a:endPara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238840" y="1061029"/>
              <a:ext cx="2880000" cy="3875"/>
            </a:xfrm>
            <a:prstGeom prst="line">
              <a:avLst/>
            </a:prstGeom>
            <a:ln w="381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/>
            <p:cNvSpPr>
              <a:spLocks noChangeAspect="1"/>
            </p:cNvSpPr>
            <p:nvPr/>
          </p:nvSpPr>
          <p:spPr>
            <a:xfrm>
              <a:off x="4067198" y="980698"/>
              <a:ext cx="180000" cy="180000"/>
            </a:xfrm>
            <a:prstGeom prst="ellipse">
              <a:avLst/>
            </a:prstGeom>
            <a:solidFill>
              <a:srgbClr val="F5F5F5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1037515" y="1334641"/>
            <a:ext cx="9461100" cy="2521906"/>
            <a:chOff x="1230022" y="612746"/>
            <a:chExt cx="7202922" cy="2521906"/>
          </a:xfrm>
        </p:grpSpPr>
        <p:grpSp>
          <p:nvGrpSpPr>
            <p:cNvPr id="3" name="群組 2"/>
            <p:cNvGrpSpPr/>
            <p:nvPr/>
          </p:nvGrpSpPr>
          <p:grpSpPr>
            <a:xfrm>
              <a:off x="1230022" y="612746"/>
              <a:ext cx="7202922" cy="1427897"/>
              <a:chOff x="1238841" y="643121"/>
              <a:chExt cx="7202922" cy="1427897"/>
            </a:xfrm>
          </p:grpSpPr>
          <p:sp>
            <p:nvSpPr>
              <p:cNvPr id="28" name="文字方塊 27"/>
              <p:cNvSpPr txBox="1"/>
              <p:nvPr/>
            </p:nvSpPr>
            <p:spPr>
              <a:xfrm>
                <a:off x="1238841" y="1486243"/>
                <a:ext cx="1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TW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3399157" y="643121"/>
                <a:ext cx="50426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TW" altLang="en-US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檢測是否已登入帳號，</a:t>
                </a:r>
                <a:endParaRPr lang="en-US" altLang="zh-TW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8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若尚未登入則提示 </a:t>
                </a:r>
                <a:r>
                  <a:rPr lang="zh-TW" altLang="en-US" sz="28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登入</a:t>
                </a:r>
                <a:endParaRPr lang="en-US" altLang="zh-TW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7" name="文字方塊 6"/>
            <p:cNvSpPr txBox="1"/>
            <p:nvPr/>
          </p:nvSpPr>
          <p:spPr>
            <a:xfrm>
              <a:off x="2923661" y="145586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277067" y="2549877"/>
              <a:ext cx="46345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8" y="2485539"/>
            <a:ext cx="5758248" cy="344716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85" y="2485539"/>
            <a:ext cx="5495042" cy="25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97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1238840" y="160572"/>
            <a:ext cx="3316037" cy="1000126"/>
            <a:chOff x="1238840" y="160572"/>
            <a:chExt cx="3316037" cy="1000126"/>
          </a:xfrm>
        </p:grpSpPr>
        <p:sp>
          <p:nvSpPr>
            <p:cNvPr id="2" name="文字方塊 1"/>
            <p:cNvSpPr txBox="1"/>
            <p:nvPr/>
          </p:nvSpPr>
          <p:spPr>
            <a:xfrm>
              <a:off x="1292445" y="160572"/>
              <a:ext cx="3262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特色與優點</a:t>
              </a:r>
              <a:endPara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238840" y="1061029"/>
              <a:ext cx="2880000" cy="3875"/>
            </a:xfrm>
            <a:prstGeom prst="line">
              <a:avLst/>
            </a:prstGeom>
            <a:ln w="381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/>
            <p:cNvSpPr>
              <a:spLocks noChangeAspect="1"/>
            </p:cNvSpPr>
            <p:nvPr/>
          </p:nvSpPr>
          <p:spPr>
            <a:xfrm>
              <a:off x="4067198" y="980698"/>
              <a:ext cx="180000" cy="180000"/>
            </a:xfrm>
            <a:prstGeom prst="ellipse">
              <a:avLst/>
            </a:prstGeom>
            <a:solidFill>
              <a:srgbClr val="F5F5F5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118874" y="1351455"/>
            <a:ext cx="6764526" cy="1039914"/>
            <a:chOff x="1230022" y="593006"/>
            <a:chExt cx="5291868" cy="1447637"/>
          </a:xfrm>
        </p:grpSpPr>
        <p:grpSp>
          <p:nvGrpSpPr>
            <p:cNvPr id="3" name="群組 2"/>
            <p:cNvGrpSpPr/>
            <p:nvPr/>
          </p:nvGrpSpPr>
          <p:grpSpPr>
            <a:xfrm>
              <a:off x="1230022" y="593006"/>
              <a:ext cx="5291868" cy="1447637"/>
              <a:chOff x="1238841" y="623381"/>
              <a:chExt cx="5291868" cy="1447637"/>
            </a:xfrm>
          </p:grpSpPr>
          <p:sp>
            <p:nvSpPr>
              <p:cNvPr id="28" name="文字方塊 27"/>
              <p:cNvSpPr txBox="1"/>
              <p:nvPr/>
            </p:nvSpPr>
            <p:spPr>
              <a:xfrm>
                <a:off x="1238841" y="1486243"/>
                <a:ext cx="1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TW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1488103" y="623381"/>
                <a:ext cx="5042606" cy="95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Register -</a:t>
                </a:r>
                <a:r>
                  <a:rPr lang="zh-TW" altLang="en-US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帳號密碼檢核</a:t>
                </a:r>
                <a:endParaRPr lang="en-US" altLang="zh-TW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帳號</a:t>
                </a:r>
                <a:r>
                  <a:rPr lang="en-US" altLang="zh-TW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:7~14</a:t>
                </a:r>
                <a:r>
                  <a:rPr lang="zh-TW" altLang="en-US" sz="28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位</a:t>
                </a:r>
                <a:r>
                  <a:rPr lang="en-US" altLang="zh-TW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; </a:t>
                </a:r>
                <a:r>
                  <a:rPr lang="zh-TW" altLang="en-US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密碼</a:t>
                </a:r>
                <a:r>
                  <a:rPr lang="en-US" altLang="zh-TW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:&gt;5</a:t>
                </a:r>
                <a:r>
                  <a:rPr lang="zh-TW" altLang="en-US" sz="28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位</a:t>
                </a:r>
                <a:r>
                  <a:rPr lang="zh-TW" altLang="en-US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且兩次</a:t>
                </a:r>
                <a:r>
                  <a:rPr lang="zh-TW" altLang="en-US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相等</a:t>
                </a:r>
                <a:r>
                  <a:rPr lang="en-US" altLang="zh-TW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en-US" altLang="zh-TW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7" name="文字方塊 6"/>
            <p:cNvSpPr txBox="1"/>
            <p:nvPr/>
          </p:nvSpPr>
          <p:spPr>
            <a:xfrm>
              <a:off x="2923661" y="145586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6898751" y="1217094"/>
            <a:ext cx="66235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Login </a:t>
            </a: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失敗</a:t>
            </a:r>
            <a:endParaRPr lang="en-US" altLang="zh-TW" sz="28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 </a:t>
            </a:r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帳號或密碼有誤！</a:t>
            </a:r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”)</a:t>
            </a:r>
            <a:endParaRPr lang="en-US" altLang="zh-TW" sz="3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173" y="2391369"/>
            <a:ext cx="3881991" cy="4207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1" y="2236605"/>
            <a:ext cx="4226155" cy="44010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0063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1238840" y="160572"/>
            <a:ext cx="3316037" cy="1000126"/>
            <a:chOff x="1238840" y="160572"/>
            <a:chExt cx="3316037" cy="1000126"/>
          </a:xfrm>
        </p:grpSpPr>
        <p:sp>
          <p:nvSpPr>
            <p:cNvPr id="2" name="文字方塊 1"/>
            <p:cNvSpPr txBox="1"/>
            <p:nvPr/>
          </p:nvSpPr>
          <p:spPr>
            <a:xfrm>
              <a:off x="1292445" y="160572"/>
              <a:ext cx="3262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特色與優點</a:t>
              </a:r>
              <a:endPara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238840" y="1061029"/>
              <a:ext cx="2880000" cy="3875"/>
            </a:xfrm>
            <a:prstGeom prst="line">
              <a:avLst/>
            </a:prstGeom>
            <a:ln w="381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/>
            <p:cNvSpPr>
              <a:spLocks noChangeAspect="1"/>
            </p:cNvSpPr>
            <p:nvPr/>
          </p:nvSpPr>
          <p:spPr>
            <a:xfrm>
              <a:off x="4067198" y="980698"/>
              <a:ext cx="180000" cy="180000"/>
            </a:xfrm>
            <a:prstGeom prst="ellipse">
              <a:avLst/>
            </a:prstGeom>
            <a:solidFill>
              <a:srgbClr val="F5F5F5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626685" y="1302534"/>
            <a:ext cx="6623506" cy="2554013"/>
            <a:chOff x="917249" y="580639"/>
            <a:chExt cx="5042606" cy="2554013"/>
          </a:xfrm>
        </p:grpSpPr>
        <p:grpSp>
          <p:nvGrpSpPr>
            <p:cNvPr id="3" name="群組 2"/>
            <p:cNvGrpSpPr/>
            <p:nvPr/>
          </p:nvGrpSpPr>
          <p:grpSpPr>
            <a:xfrm>
              <a:off x="917249" y="580639"/>
              <a:ext cx="5042606" cy="1460004"/>
              <a:chOff x="926068" y="611014"/>
              <a:chExt cx="5042606" cy="1460004"/>
            </a:xfrm>
          </p:grpSpPr>
          <p:sp>
            <p:nvSpPr>
              <p:cNvPr id="28" name="文字方塊 27"/>
              <p:cNvSpPr txBox="1"/>
              <p:nvPr/>
            </p:nvSpPr>
            <p:spPr>
              <a:xfrm>
                <a:off x="1238841" y="1486243"/>
                <a:ext cx="1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TW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926068" y="611014"/>
                <a:ext cx="5042606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TW" altLang="en-US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可以自由</a:t>
                </a:r>
                <a:r>
                  <a:rPr lang="zh-TW" altLang="en-US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記錄多項美食</a:t>
                </a:r>
                <a:endParaRPr lang="en-US" altLang="zh-TW" sz="2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8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及多種食物資訊</a:t>
                </a:r>
                <a:endParaRPr lang="en-US" altLang="zh-TW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TW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7" name="文字方塊 6"/>
            <p:cNvSpPr txBox="1"/>
            <p:nvPr/>
          </p:nvSpPr>
          <p:spPr>
            <a:xfrm>
              <a:off x="2923661" y="145586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277067" y="2549877"/>
              <a:ext cx="46345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7439438" y="1346766"/>
            <a:ext cx="6623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展示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14" y="2177763"/>
            <a:ext cx="3193463" cy="221036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13" y="4315954"/>
            <a:ext cx="3193463" cy="159370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438" y="2253963"/>
            <a:ext cx="2819591" cy="357182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705" y="2004048"/>
            <a:ext cx="3175034" cy="434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00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1238840" y="160572"/>
            <a:ext cx="3316037" cy="1000126"/>
            <a:chOff x="1238840" y="160572"/>
            <a:chExt cx="3316037" cy="1000126"/>
          </a:xfrm>
        </p:grpSpPr>
        <p:sp>
          <p:nvSpPr>
            <p:cNvPr id="2" name="文字方塊 1"/>
            <p:cNvSpPr txBox="1"/>
            <p:nvPr/>
          </p:nvSpPr>
          <p:spPr>
            <a:xfrm>
              <a:off x="1292445" y="160572"/>
              <a:ext cx="3262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特色與優點</a:t>
              </a:r>
              <a:endPara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238840" y="1061029"/>
              <a:ext cx="2880000" cy="3875"/>
            </a:xfrm>
            <a:prstGeom prst="line">
              <a:avLst/>
            </a:prstGeom>
            <a:ln w="381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/>
            <p:cNvSpPr>
              <a:spLocks noChangeAspect="1"/>
            </p:cNvSpPr>
            <p:nvPr/>
          </p:nvSpPr>
          <p:spPr>
            <a:xfrm>
              <a:off x="4067198" y="980698"/>
              <a:ext cx="180000" cy="180000"/>
            </a:xfrm>
            <a:prstGeom prst="ellipse">
              <a:avLst/>
            </a:prstGeom>
            <a:solidFill>
              <a:srgbClr val="F5F5F5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626685" y="1302534"/>
            <a:ext cx="6623506" cy="2554013"/>
            <a:chOff x="917249" y="580639"/>
            <a:chExt cx="5042606" cy="2554013"/>
          </a:xfrm>
        </p:grpSpPr>
        <p:grpSp>
          <p:nvGrpSpPr>
            <p:cNvPr id="3" name="群組 2"/>
            <p:cNvGrpSpPr/>
            <p:nvPr/>
          </p:nvGrpSpPr>
          <p:grpSpPr>
            <a:xfrm>
              <a:off x="917249" y="580639"/>
              <a:ext cx="5042606" cy="1460004"/>
              <a:chOff x="926068" y="611014"/>
              <a:chExt cx="5042606" cy="1460004"/>
            </a:xfrm>
          </p:grpSpPr>
          <p:sp>
            <p:nvSpPr>
              <p:cNvPr id="28" name="文字方塊 27"/>
              <p:cNvSpPr txBox="1"/>
              <p:nvPr/>
            </p:nvSpPr>
            <p:spPr>
              <a:xfrm>
                <a:off x="1238841" y="1486243"/>
                <a:ext cx="1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TW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926068" y="611014"/>
                <a:ext cx="50426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TW" altLang="en-US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顯示所有食物紀錄 </a:t>
                </a:r>
                <a:r>
                  <a:rPr lang="en-US" altLang="zh-TW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並可刪除個別貼文</a:t>
                </a:r>
                <a:r>
                  <a:rPr lang="en-US" altLang="zh-TW" sz="28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en-US" altLang="zh-TW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7" name="文字方塊 6"/>
            <p:cNvSpPr txBox="1"/>
            <p:nvPr/>
          </p:nvSpPr>
          <p:spPr>
            <a:xfrm>
              <a:off x="2923661" y="145586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277067" y="2549877"/>
              <a:ext cx="46345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38" y="1980824"/>
            <a:ext cx="9578262" cy="43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73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1238840" y="160572"/>
            <a:ext cx="3316037" cy="1000126"/>
            <a:chOff x="1238840" y="160572"/>
            <a:chExt cx="3316037" cy="1000126"/>
          </a:xfrm>
        </p:grpSpPr>
        <p:sp>
          <p:nvSpPr>
            <p:cNvPr id="2" name="文字方塊 1"/>
            <p:cNvSpPr txBox="1"/>
            <p:nvPr/>
          </p:nvSpPr>
          <p:spPr>
            <a:xfrm>
              <a:off x="1292445" y="160572"/>
              <a:ext cx="3262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特色與優點</a:t>
              </a:r>
              <a:endPara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238840" y="1061029"/>
              <a:ext cx="2880000" cy="3875"/>
            </a:xfrm>
            <a:prstGeom prst="line">
              <a:avLst/>
            </a:prstGeom>
            <a:ln w="381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/>
            <p:cNvSpPr>
              <a:spLocks noChangeAspect="1"/>
            </p:cNvSpPr>
            <p:nvPr/>
          </p:nvSpPr>
          <p:spPr>
            <a:xfrm>
              <a:off x="4067198" y="980698"/>
              <a:ext cx="180000" cy="180000"/>
            </a:xfrm>
            <a:prstGeom prst="ellipse">
              <a:avLst/>
            </a:prstGeom>
            <a:solidFill>
              <a:srgbClr val="F5F5F5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133494" y="1315988"/>
            <a:ext cx="7053367" cy="2540559"/>
            <a:chOff x="541773" y="594093"/>
            <a:chExt cx="5369868" cy="2540559"/>
          </a:xfrm>
        </p:grpSpPr>
        <p:grpSp>
          <p:nvGrpSpPr>
            <p:cNvPr id="3" name="群組 2"/>
            <p:cNvGrpSpPr/>
            <p:nvPr/>
          </p:nvGrpSpPr>
          <p:grpSpPr>
            <a:xfrm>
              <a:off x="541773" y="594093"/>
              <a:ext cx="5042606" cy="1446550"/>
              <a:chOff x="550592" y="624468"/>
              <a:chExt cx="5042606" cy="1446550"/>
            </a:xfrm>
          </p:grpSpPr>
          <p:sp>
            <p:nvSpPr>
              <p:cNvPr id="28" name="文字方塊 27"/>
              <p:cNvSpPr txBox="1"/>
              <p:nvPr/>
            </p:nvSpPr>
            <p:spPr>
              <a:xfrm>
                <a:off x="1238841" y="1486243"/>
                <a:ext cx="1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TW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550592" y="624468"/>
                <a:ext cx="504260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TW" altLang="en-US" sz="32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記錄多項個人基本資料及至多五</a:t>
                </a:r>
                <a:r>
                  <a:rPr lang="zh-TW" altLang="en-US" sz="3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項個人</a:t>
                </a:r>
                <a:r>
                  <a:rPr lang="zh-TW" altLang="en-US" sz="32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目標，並提供修改功能</a:t>
                </a:r>
                <a:endParaRPr lang="en-US" altLang="zh-TW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7" name="文字方塊 6"/>
            <p:cNvSpPr txBox="1"/>
            <p:nvPr/>
          </p:nvSpPr>
          <p:spPr>
            <a:xfrm>
              <a:off x="2923661" y="145586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277067" y="2549877"/>
              <a:ext cx="46345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7439438" y="1346766"/>
            <a:ext cx="66235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修改展示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71" y="2369037"/>
            <a:ext cx="6158152" cy="251055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4407" t="-505"/>
          <a:stretch/>
        </p:blipFill>
        <p:spPr>
          <a:xfrm>
            <a:off x="928203" y="4935109"/>
            <a:ext cx="4667842" cy="192289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014" y="2042910"/>
            <a:ext cx="5089799" cy="289219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/>
          <a:srcRect r="525" b="18110"/>
          <a:stretch/>
        </p:blipFill>
        <p:spPr>
          <a:xfrm>
            <a:off x="7886710" y="5008897"/>
            <a:ext cx="3751108" cy="192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7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/>
        </p:nvGrpSpPr>
        <p:grpSpPr>
          <a:xfrm>
            <a:off x="1238840" y="160572"/>
            <a:ext cx="3316037" cy="1000126"/>
            <a:chOff x="1238840" y="160572"/>
            <a:chExt cx="3316037" cy="1000126"/>
          </a:xfrm>
        </p:grpSpPr>
        <p:sp>
          <p:nvSpPr>
            <p:cNvPr id="2" name="文字方塊 1"/>
            <p:cNvSpPr txBox="1"/>
            <p:nvPr/>
          </p:nvSpPr>
          <p:spPr>
            <a:xfrm>
              <a:off x="1292445" y="160572"/>
              <a:ext cx="3262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特色與優點</a:t>
              </a:r>
              <a:endPara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238840" y="1061029"/>
              <a:ext cx="2880000" cy="3875"/>
            </a:xfrm>
            <a:prstGeom prst="line">
              <a:avLst/>
            </a:prstGeom>
            <a:ln w="38100">
              <a:solidFill>
                <a:srgbClr val="F5F5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/>
            <p:cNvSpPr>
              <a:spLocks noChangeAspect="1"/>
            </p:cNvSpPr>
            <p:nvPr/>
          </p:nvSpPr>
          <p:spPr>
            <a:xfrm>
              <a:off x="4067198" y="980698"/>
              <a:ext cx="180000" cy="180000"/>
            </a:xfrm>
            <a:prstGeom prst="ellipse">
              <a:avLst/>
            </a:prstGeom>
            <a:solidFill>
              <a:srgbClr val="F5F5F5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626685" y="1302534"/>
            <a:ext cx="9708806" cy="647857"/>
            <a:chOff x="917249" y="580639"/>
            <a:chExt cx="5042606" cy="2554013"/>
          </a:xfrm>
        </p:grpSpPr>
        <p:grpSp>
          <p:nvGrpSpPr>
            <p:cNvPr id="3" name="群組 2"/>
            <p:cNvGrpSpPr/>
            <p:nvPr/>
          </p:nvGrpSpPr>
          <p:grpSpPr>
            <a:xfrm>
              <a:off x="917249" y="580639"/>
              <a:ext cx="5042606" cy="2305329"/>
              <a:chOff x="926068" y="611014"/>
              <a:chExt cx="5042606" cy="2305329"/>
            </a:xfrm>
          </p:grpSpPr>
          <p:sp>
            <p:nvSpPr>
              <p:cNvPr id="28" name="文字方塊 27"/>
              <p:cNvSpPr txBox="1"/>
              <p:nvPr/>
            </p:nvSpPr>
            <p:spPr>
              <a:xfrm>
                <a:off x="1238841" y="1486243"/>
                <a:ext cx="1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TW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926068" y="611014"/>
                <a:ext cx="5042606" cy="2305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TW" altLang="en-US" sz="3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提供群組功能</a:t>
                </a:r>
                <a:r>
                  <a:rPr lang="en-US" altLang="zh-TW" sz="3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3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搜尋</a:t>
                </a:r>
                <a:r>
                  <a:rPr lang="zh-TW" altLang="en-US" sz="3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、查看、創建、加入</a:t>
                </a:r>
                <a:r>
                  <a:rPr lang="en-US" altLang="zh-TW" sz="3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en-US" altLang="zh-TW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7" name="文字方塊 6"/>
            <p:cNvSpPr txBox="1"/>
            <p:nvPr/>
          </p:nvSpPr>
          <p:spPr>
            <a:xfrm>
              <a:off x="2923661" y="145586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277067" y="2549877"/>
              <a:ext cx="46345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8562109" y="2256109"/>
            <a:ext cx="2517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&lt;-</a:t>
            </a: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搜尋群組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40" y="1854597"/>
            <a:ext cx="7935424" cy="4901464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8562109" y="2763940"/>
            <a:ext cx="3833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&lt;-</a:t>
            </a: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搜尋結果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若群組名稱存在且成員不在群組中則顯示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加入群組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  <a:p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若群組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名稱不存在則顯示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無此群組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  <a:p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endParaRPr lang="en-US" altLang="zh-TW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512" y="2256109"/>
            <a:ext cx="1457959" cy="930436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8582475" y="3705889"/>
            <a:ext cx="31754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&lt;-</a:t>
            </a: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個人群組列表</a:t>
            </a:r>
            <a:endParaRPr lang="en-US" altLang="zh-TW" sz="28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顯示所有已加入之群組</a:t>
            </a:r>
            <a:r>
              <a:rPr lang="en-US" altLang="zh-TW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0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810" y="5252425"/>
            <a:ext cx="2549980" cy="1503636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9820790" y="5298590"/>
            <a:ext cx="251736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&lt;-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創建</a:t>
            </a: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群組</a:t>
            </a:r>
            <a:endParaRPr lang="en-US" altLang="zh-TW" sz="28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當群組名稱尚未被創建，</a:t>
            </a:r>
            <a:endParaRPr lang="en-US" altLang="zh-TW" sz="16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且將自己加入該群組</a:t>
            </a:r>
            <a:r>
              <a:rPr lang="en-US" altLang="zh-TW" sz="1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16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7015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416</Words>
  <Application>Microsoft Office PowerPoint</Application>
  <PresentationFormat>寬螢幕</PresentationFormat>
  <Paragraphs>82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賴玠淳</dc:creator>
  <cp:lastModifiedBy>虹君 陳</cp:lastModifiedBy>
  <cp:revision>126</cp:revision>
  <dcterms:created xsi:type="dcterms:W3CDTF">2022-01-08T12:03:59Z</dcterms:created>
  <dcterms:modified xsi:type="dcterms:W3CDTF">2022-01-17T20:37:05Z</dcterms:modified>
</cp:coreProperties>
</file>